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431" r:id="rId2"/>
    <p:sldId id="432" r:id="rId3"/>
    <p:sldId id="442" r:id="rId4"/>
    <p:sldId id="439" r:id="rId5"/>
    <p:sldId id="441" r:id="rId6"/>
    <p:sldId id="446" r:id="rId7"/>
    <p:sldId id="440" r:id="rId8"/>
    <p:sldId id="447" r:id="rId9"/>
    <p:sldId id="443" r:id="rId10"/>
    <p:sldId id="444" r:id="rId11"/>
    <p:sldId id="437" r:id="rId12"/>
    <p:sldId id="448" r:id="rId13"/>
    <p:sldId id="449" r:id="rId14"/>
    <p:sldId id="438" r:id="rId15"/>
    <p:sldId id="450" r:id="rId16"/>
    <p:sldId id="435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9696"/>
    <a:srgbClr val="5BAB35"/>
    <a:srgbClr val="76C74D"/>
    <a:srgbClr val="8CD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88" autoAdjust="0"/>
    <p:restoredTop sz="90530" autoAdjust="0"/>
  </p:normalViewPr>
  <p:slideViewPr>
    <p:cSldViewPr snapToGrid="0" snapToObjects="1">
      <p:cViewPr varScale="1">
        <p:scale>
          <a:sx n="108" d="100"/>
          <a:sy n="108" d="100"/>
        </p:scale>
        <p:origin x="208" y="68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206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79C210-AC41-124C-8904-30D2107BBB2C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605A94-EC0D-0844-8F63-5FE7783BC4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1250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2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172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4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066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5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89533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9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74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10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811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11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239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14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908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05A94-EC0D-0844-8F63-5FE7783BC487}" type="slidenum">
              <a:rPr kumimoji="1" lang="zh-CN" altLang="en-US" smtClean="0">
                <a:solidFill>
                  <a:prstClr val="black"/>
                </a:solidFill>
              </a:rPr>
              <a:t>16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285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7.jpeg"/><Relationship Id="rId6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92" y="2057068"/>
            <a:ext cx="1466606" cy="50816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503" y="152908"/>
            <a:ext cx="1679575" cy="1612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492" y="469734"/>
            <a:ext cx="1466606" cy="5081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5585" y="214330"/>
            <a:ext cx="2191272" cy="156519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43252" y="4343431"/>
            <a:ext cx="2157348" cy="102919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6700" y="142749"/>
            <a:ext cx="1690157" cy="162255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022919" y="178539"/>
            <a:ext cx="1996604" cy="16367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503" y="152908"/>
            <a:ext cx="1679575" cy="1612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big bar down)" preserve="1" userDrawn="1">
  <p:cSld name="1_Title (big bar dow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dtText Box 101 Id15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6" y="7"/>
            <a:ext cx="2117" cy="1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4083" rIns="0" bIns="0">
            <a:noAutofit/>
          </a:bodyPr>
          <a:lstStyle/>
          <a:p>
            <a:pPr algn="ctr" defTabSz="913765"/>
            <a:endParaRPr lang="en-US" sz="1065" b="1" dirty="0">
              <a:solidFill>
                <a:srgbClr val="990000"/>
              </a:solidFill>
              <a:latin typeface="Arial" panose="020B0604020202020204"/>
              <a:sym typeface="Calibri" panose="020F0502020204030204"/>
            </a:endParaRP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" preserve="1" userDrawn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1151872" y="6592834"/>
            <a:ext cx="762265" cy="143543"/>
          </a:xfrm>
          <a:prstGeom prst="rect">
            <a:avLst/>
          </a:prstGeom>
        </p:spPr>
        <p:txBody>
          <a:bodyPr lIns="68580" tIns="34290" rIns="68580" bIns="34290"/>
          <a:lstStyle/>
          <a:p>
            <a:pPr defTabSz="913765"/>
            <a:fld id="{BB4633D0-F2C0-4ED5-9D6E-49BD51389DAA}" type="slidenum">
              <a:rPr lang="en-US" sz="1865" smtClean="0">
                <a:solidFill>
                  <a:sysClr val="windowText" lastClr="000000"/>
                </a:solidFill>
                <a:latin typeface="Arial" panose="020B0604020202020204"/>
                <a:sym typeface="Calibri" panose="020F0502020204030204"/>
              </a:rPr>
              <a:t>‹#›</a:t>
            </a:fld>
            <a:endParaRPr lang="en-US" sz="1865">
              <a:solidFill>
                <a:sysClr val="windowText" lastClr="000000"/>
              </a:solidFill>
              <a:latin typeface="Arial" panose="020B0604020202020204"/>
              <a:sym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big bar down)" preserve="1" userDrawn="1">
  <p:cSld name="1_Title (big bar dow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dtText Box 101 Id15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3" y="4"/>
            <a:ext cx="2117" cy="1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4083" rIns="0" bIns="0">
            <a:noAutofit/>
          </a:bodyPr>
          <a:lstStyle/>
          <a:p>
            <a:pPr algn="ctr"/>
            <a:endParaRPr lang="en-US" sz="1040" b="1" dirty="0">
              <a:solidFill>
                <a:srgbClr val="990000"/>
              </a:solidFill>
              <a:latin typeface="Arial" panose="020B0604020202020204"/>
              <a:sym typeface="Calibri" panose="020F0502020204030204"/>
            </a:endParaRP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ADE58-89A6-B34B-B490-0595A4A3A86D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3E0C2-4774-BA46-BC41-0B56DF8CB8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Relationship Id="rId3" Type="http://schemas.openxmlformats.org/officeDocument/2006/relationships/hyperlink" Target="http://gl.by-health.com/#/activitytemplate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x-test.by-health.com/web/lotterycoredemo/wheel/" TargetMode="External"/><Relationship Id="rId4" Type="http://schemas.openxmlformats.org/officeDocument/2006/relationships/hyperlink" Target="http://wx-test.by-health.com/web/lotterycoredemo/dice/" TargetMode="External"/><Relationship Id="rId5" Type="http://schemas.openxmlformats.org/officeDocument/2006/relationships/hyperlink" Target="http://wx-test.by-health.com/web/lotterycoredemo/flip/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x-test.by-health.com/web/lotterycore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250068" y="2323366"/>
            <a:ext cx="5632299" cy="1046434"/>
          </a:xfrm>
          <a:prstGeom prst="rect">
            <a:avLst/>
          </a:prstGeom>
        </p:spPr>
        <p:txBody>
          <a:bodyPr wrap="none" lIns="121914" tIns="60957" rIns="121914" bIns="60957">
            <a:spAutoFit/>
          </a:bodyPr>
          <a:lstStyle/>
          <a:p>
            <a:pPr algn="ctr" defTabSz="1214755"/>
            <a:r>
              <a:rPr lang="zh-CN" alt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抽奖活动</a:t>
            </a:r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模块化</a:t>
            </a:r>
            <a:endParaRPr lang="en-US" altLang="zh-CN" sz="6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339098" y="379059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4755"/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2019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年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5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月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5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25"/>
            <a:ext cx="12192000" cy="683747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466" y="1692947"/>
            <a:ext cx="5542875" cy="398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892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25"/>
            <a:ext cx="12192000" cy="683747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033153" y="2951948"/>
            <a:ext cx="5874305" cy="800213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defTabSz="1214755"/>
            <a:r>
              <a:rPr lang="zh-CN" alt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数据</a:t>
            </a:r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结构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4367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647700"/>
            <a:ext cx="6458712" cy="555345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10583" y="335208"/>
            <a:ext cx="5874305" cy="615547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defTabSz="1214755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结合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UED</a:t>
            </a:r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的奖品数据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结构</a:t>
            </a:r>
            <a:endParaRPr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71686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10583" y="335208"/>
            <a:ext cx="5874305" cy="615547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defTabSz="1214755"/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语义化的模板数据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结构</a:t>
            </a:r>
            <a:endParaRPr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987" y="231557"/>
            <a:ext cx="5513713" cy="64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469126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25"/>
            <a:ext cx="12192000" cy="683747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033153" y="2951948"/>
            <a:ext cx="5874305" cy="800213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defTabSz="1214755"/>
            <a:r>
              <a:rPr lang="zh-CN" alt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可视化模板编辑器</a:t>
            </a:r>
            <a:endParaRPr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1677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rgbClr val="DFE7F5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937" y="662949"/>
            <a:ext cx="9395298" cy="595476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610857" y="97373"/>
            <a:ext cx="4376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3"/>
              </a:rPr>
              <a:t>http://gl.by-health.com/#/activitytemplate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468881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微信图片_201806121400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85" y="-22225"/>
            <a:ext cx="12193905" cy="68580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62"/>
            <a:ext cx="12192000" cy="683747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033153" y="2951948"/>
            <a:ext cx="5874305" cy="800213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defTabSz="1214755"/>
            <a:r>
              <a:rPr lang="zh-CN" alt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回顾与思考</a:t>
            </a:r>
            <a:endParaRPr lang="en-US" altLang="zh-CN" sz="4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245562" y="2404632"/>
            <a:ext cx="2731451" cy="400103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天天抽奖配合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XX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活动</a:t>
            </a:r>
            <a:endParaRPr lang="en-US" altLang="zh-CN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26085" y="2290142"/>
            <a:ext cx="2342345" cy="307771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开宝箱</a:t>
            </a:r>
            <a:r>
              <a:rPr lang="en-US" altLang="zh-C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xxx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号活动</a:t>
            </a:r>
            <a:endParaRPr lang="en-US" altLang="zh-CN" sz="1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803586" y="1920816"/>
            <a:ext cx="2342345" cy="369326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开宝箱</a:t>
            </a: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xxx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活动</a:t>
            </a:r>
            <a:endParaRPr lang="en-US" altLang="zh-CN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974758" y="2845106"/>
            <a:ext cx="2342345" cy="430881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开宝箱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03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号活动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36923" y="3400070"/>
            <a:ext cx="2342345" cy="369326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天天抽奖五一活动</a:t>
            </a:r>
            <a:endParaRPr lang="en-US" altLang="zh-CN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79268" y="2687032"/>
            <a:ext cx="2342345" cy="369326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天天抽奖感恩节活动</a:t>
            </a:r>
            <a:endParaRPr lang="en-US" altLang="zh-CN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269147" y="1866664"/>
            <a:ext cx="2342345" cy="338548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欢乐夹好礼</a:t>
            </a:r>
            <a:r>
              <a: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xxx</a:t>
            </a:r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活动</a:t>
            </a:r>
            <a:endParaRPr lang="en-US" altLang="zh-CN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706893" y="3267609"/>
            <a:ext cx="2342345" cy="369326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天天抽奖配合店员</a:t>
            </a:r>
            <a:r>
              <a:rPr lang="en-US" altLang="zh-CN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pk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赛</a:t>
            </a:r>
            <a:endParaRPr lang="en-US" altLang="zh-CN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032323" y="4013376"/>
            <a:ext cx="2736107" cy="338548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天天抽奖健力多</a:t>
            </a:r>
            <a:r>
              <a: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Q2</a:t>
            </a:r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活动</a:t>
            </a:r>
            <a:endParaRPr lang="en-US" altLang="zh-CN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978754" y="3003180"/>
            <a:ext cx="2736107" cy="338548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知识闯关大转盘</a:t>
            </a:r>
            <a:endParaRPr lang="en-US" altLang="zh-CN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372516" y="3718169"/>
            <a:ext cx="2342345" cy="307771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天天抽奖</a:t>
            </a:r>
            <a:r>
              <a:rPr lang="en-US" altLang="zh-C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01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号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活动</a:t>
            </a:r>
            <a:endParaRPr lang="en-US" altLang="zh-CN" sz="1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979267" y="3643075"/>
            <a:ext cx="2342345" cy="292382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en-US" altLang="zh-CN" sz="11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1028</a:t>
            </a:r>
            <a:r>
              <a:rPr lang="zh-CN" altLang="en-US" sz="11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系列抽奖活动</a:t>
            </a:r>
            <a:endParaRPr lang="en-US" altLang="zh-CN" sz="11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74758" y="4761455"/>
            <a:ext cx="2342345" cy="430881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mr-IN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……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04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62"/>
            <a:ext cx="12192000" cy="683747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033153" y="2951948"/>
            <a:ext cx="6661426" cy="800213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defTabSz="1214755"/>
            <a:r>
              <a:rPr lang="zh-CN" alt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模块</a:t>
            </a:r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抽取</a:t>
            </a:r>
            <a:r>
              <a:rPr lang="zh-CN" alt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与模板化</a:t>
            </a:r>
            <a:endParaRPr lang="en-US" altLang="zh-CN" sz="4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5263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25"/>
            <a:ext cx="12192000" cy="683747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710209" y="2951948"/>
            <a:ext cx="3071919" cy="677102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模块抽取</a:t>
            </a:r>
            <a:endParaRPr lang="en-US" altLang="zh-CN" sz="3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67850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06302" y="597854"/>
            <a:ext cx="3071919" cy="492436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底层模块</a:t>
            </a:r>
            <a:endParaRPr lang="en-US" altLang="zh-CN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3262" y="2244928"/>
            <a:ext cx="4629912" cy="545592"/>
          </a:xfrm>
          <a:prstGeom prst="rect">
            <a:avLst/>
          </a:prstGeom>
        </p:spPr>
      </p:pic>
      <p:sp>
        <p:nvSpPr>
          <p:cNvPr id="5" name="虚尾箭头 4"/>
          <p:cNvSpPr/>
          <p:nvPr/>
        </p:nvSpPr>
        <p:spPr>
          <a:xfrm rot="5400000">
            <a:off x="5149420" y="3678343"/>
            <a:ext cx="1777594" cy="1274323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5346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9" y="1289043"/>
            <a:ext cx="7636213" cy="511956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06302" y="597854"/>
            <a:ext cx="3071919" cy="492436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游戏模块</a:t>
            </a:r>
            <a:endParaRPr lang="en-US" altLang="zh-CN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187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374330" y="1673157"/>
            <a:ext cx="48013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2"/>
              </a:rPr>
              <a:t>http://wx-test.by-health.com/web/lotterycore/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4990157" y="1220981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rgbClr val="000000"/>
                </a:solidFill>
                <a:latin typeface="PingFang SC" charset="-122"/>
              </a:rPr>
              <a:t>游戏内置模块</a:t>
            </a:r>
            <a:endParaRPr lang="zh-CN" altLang="en-US" b="1" i="0" dirty="0">
              <a:solidFill>
                <a:srgbClr val="000000"/>
              </a:solidFill>
              <a:effectLst/>
              <a:latin typeface="PingFang SC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990157" y="3604257"/>
            <a:ext cx="15696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smtClean="0">
                <a:solidFill>
                  <a:srgbClr val="000000"/>
                </a:solidFill>
                <a:latin typeface="PingFang SC" charset="-122"/>
              </a:rPr>
              <a:t>游戏模块</a:t>
            </a:r>
            <a:endParaRPr lang="zh-CN" altLang="en-US" b="1" i="0" dirty="0">
              <a:solidFill>
                <a:srgbClr val="000000"/>
              </a:solidFill>
              <a:effectLst/>
              <a:latin typeface="PingFang SC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74330" y="4034786"/>
            <a:ext cx="6043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hlinkClick r:id="rId3"/>
              </a:rPr>
              <a:t>http://wx-test.by-health.com/web/lotterycoredemo/wheel/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3374330" y="4895844"/>
            <a:ext cx="5873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4"/>
              </a:rPr>
              <a:t>http://wx-test.by-health.com/web/lotterycoredemo/dice/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3374330" y="4465315"/>
            <a:ext cx="57695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5"/>
              </a:rPr>
              <a:t>http://wx-test.by-health.com/web/lotterycoredemo/flip/</a:t>
            </a:r>
            <a:endParaRPr lang="zh-CN" altLang="en-US" dirty="0"/>
          </a:p>
        </p:txBody>
      </p:sp>
      <p:sp>
        <p:nvSpPr>
          <p:cNvPr id="9" name="虚尾箭头 8"/>
          <p:cNvSpPr/>
          <p:nvPr/>
        </p:nvSpPr>
        <p:spPr>
          <a:xfrm rot="5400000">
            <a:off x="5138192" y="2346717"/>
            <a:ext cx="1273589" cy="953311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8626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25"/>
            <a:ext cx="12192000" cy="683747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710209" y="2951948"/>
            <a:ext cx="3071919" cy="677102"/>
          </a:xfrm>
          <a:prstGeom prst="rect">
            <a:avLst/>
          </a:prstGeom>
        </p:spPr>
        <p:txBody>
          <a:bodyPr wrap="square" lIns="121914" tIns="60957" rIns="121914" bIns="60957">
            <a:spAutoFit/>
          </a:bodyPr>
          <a:lstStyle/>
          <a:p>
            <a:pPr algn="ctr" defTabSz="1214755"/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模板化</a:t>
            </a:r>
            <a:endParaRPr lang="en-US" altLang="zh-CN" sz="3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6969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6"/>
  <p:tag name="CDT_TARGETSHAPE_NEW" val="2"/>
  <p:tag name="CDT_PROT" val="3"/>
  <p:tag name="CDT_PROT_TOP" val="0"/>
  <p:tag name="CDT_PROT_LEFT" val="360"/>
  <p:tag name="CDT_PROT_WIDTH" val="0,1250394"/>
  <p:tag name="CDT_PROT_HEIGHT" val="0,125039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6"/>
  <p:tag name="CDT_TARGETSHAPE_NEW" val="2"/>
  <p:tag name="CDT_PROT" val="3"/>
  <p:tag name="CDT_PROT_TOP" val="0"/>
  <p:tag name="CDT_PROT_LEFT" val="360"/>
  <p:tag name="CDT_PROT_WIDTH" val="0,1250394"/>
  <p:tag name="CDT_PROT_HEIGHT" val="0,125039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1503</TotalTime>
  <Words>138</Words>
  <Application>Microsoft Macintosh PowerPoint</Application>
  <PresentationFormat>宽屏</PresentationFormat>
  <Paragraphs>40</Paragraphs>
  <Slides>16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Calibri</vt:lpstr>
      <vt:lpstr>DengXian</vt:lpstr>
      <vt:lpstr>DengXian Light</vt:lpstr>
      <vt:lpstr>Gill Sans</vt:lpstr>
      <vt:lpstr>Mangal</vt:lpstr>
      <vt:lpstr>PingFang SC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 365</dc:creator>
  <cp:lastModifiedBy>Microsoft Office 用户</cp:lastModifiedBy>
  <cp:revision>300</cp:revision>
  <dcterms:created xsi:type="dcterms:W3CDTF">2018-04-25T07:00:00Z</dcterms:created>
  <dcterms:modified xsi:type="dcterms:W3CDTF">2019-05-06T04:11:22Z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